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3" r:id="rId3"/>
    <p:sldId id="279" r:id="rId4"/>
    <p:sldId id="269" r:id="rId5"/>
    <p:sldId id="264" r:id="rId6"/>
    <p:sldId id="265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669088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 userDrawn="1">
          <p15:clr>
            <a:srgbClr val="A4A3A4"/>
          </p15:clr>
        </p15:guide>
        <p15:guide id="2" orient="horz" pos="388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10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94C"/>
    <a:srgbClr val="86AA6D"/>
    <a:srgbClr val="207288"/>
    <a:srgbClr val="6E6452"/>
    <a:srgbClr val="84E7F4"/>
    <a:srgbClr val="AC3D1F"/>
    <a:srgbClr val="EBA432"/>
    <a:srgbClr val="46B5D3"/>
    <a:srgbClr val="34393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9" autoAdjust="0"/>
    <p:restoredTop sz="92639" autoAdjust="0"/>
  </p:normalViewPr>
  <p:slideViewPr>
    <p:cSldViewPr snapToGrid="0">
      <p:cViewPr varScale="1">
        <p:scale>
          <a:sx n="75" d="100"/>
          <a:sy n="75" d="100"/>
        </p:scale>
        <p:origin x="1259" y="35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4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1" y="0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161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1" y="9423161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0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57762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1581"/>
            <a:ext cx="4890665" cy="44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161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423161"/>
            <a:ext cx="2889938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8" rIns="90255" bIns="451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2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657623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"/>
            <a:ext cx="9144000" cy="63398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4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7" descr="C:\Users\Michael Wolf\Desktop\1_DTF Intro and Site Selection &amp; Survey\Printouts\poste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09" y="1470462"/>
            <a:ext cx="5977055" cy="422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>
            <a:off x="1271240" y="360364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THE DTF CONCEPT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7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5321143" cy="10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28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Anaerobic Baffled Reactor (ABR)</a:t>
            </a:r>
            <a:endParaRPr lang="en-ZA" sz="12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4" y="1719763"/>
            <a:ext cx="3999989" cy="2530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184" y="4362994"/>
            <a:ext cx="4223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2 rows of 6 consecutive chambers with down pipes </a:t>
            </a:r>
            <a:r>
              <a:rPr lang="en-ZA" sz="1800" b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anaerobic treatment through the settled sludge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1 siphon chamber </a:t>
            </a:r>
            <a:r>
              <a:rPr lang="en-ZA" sz="1800" b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to release intermittent flow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2"/>
          <a:stretch/>
        </p:blipFill>
        <p:spPr>
          <a:xfrm>
            <a:off x="5487848" y="392970"/>
            <a:ext cx="3252729" cy="33081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47" y="3933064"/>
            <a:ext cx="3252729" cy="18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8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8828331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Vertical Flow Constructed Wetland (VFCW)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68" y="1471303"/>
            <a:ext cx="8259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2 basins filled with successive gravel and sand layers planted with aquatic plants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Perforated pipes on top (to feed) and at the bottom (to receive)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Intermittent feed to enable intake of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Filtration and sedimentation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Anaerobic and anaerobic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b="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27758" y="1860793"/>
            <a:ext cx="5094302" cy="2109234"/>
            <a:chOff x="4049699" y="2015902"/>
            <a:chExt cx="5094302" cy="21092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699" y="2015902"/>
              <a:ext cx="5094302" cy="210923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73083" y="2509024"/>
              <a:ext cx="602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rgbClr val="84E7F4"/>
                  </a:solidFill>
                  <a:latin typeface="Antique Olive Compact" panose="020B0904030504030204" pitchFamily="34" charset="0"/>
                </a:rPr>
                <a:t>O</a:t>
              </a:r>
              <a:r>
                <a:rPr lang="en-ZA" baseline="-25000" dirty="0">
                  <a:solidFill>
                    <a:srgbClr val="84E7F4"/>
                  </a:solidFill>
                  <a:latin typeface="Antique Olive Compact" panose="020B0904030504030204" pitchFamily="34" charset="0"/>
                </a:rPr>
                <a:t>2</a:t>
              </a:r>
              <a:endParaRPr lang="en-ZA" dirty="0">
                <a:solidFill>
                  <a:srgbClr val="84E7F4"/>
                </a:solidFill>
                <a:latin typeface="Antique Olive Compact" panose="020B09040305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49738" y="2367332"/>
              <a:ext cx="602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rgbClr val="84E7F4"/>
                  </a:solidFill>
                  <a:latin typeface="Antique Olive Compact" panose="020B0904030504030204" pitchFamily="34" charset="0"/>
                </a:rPr>
                <a:t>O</a:t>
              </a:r>
              <a:r>
                <a:rPr lang="en-ZA" baseline="-25000" dirty="0">
                  <a:solidFill>
                    <a:srgbClr val="84E7F4"/>
                  </a:solidFill>
                  <a:latin typeface="Antique Olive Compact" panose="020B0904030504030204" pitchFamily="34" charset="0"/>
                </a:rPr>
                <a:t>2</a:t>
              </a:r>
              <a:endParaRPr lang="en-ZA" dirty="0">
                <a:solidFill>
                  <a:srgbClr val="84E7F4"/>
                </a:solidFill>
                <a:latin typeface="Antique Olive Compact" panose="020B090403050403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4" b="5773"/>
          <a:stretch/>
        </p:blipFill>
        <p:spPr>
          <a:xfrm>
            <a:off x="5051503" y="4152603"/>
            <a:ext cx="3523786" cy="2032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3070519"/>
            <a:ext cx="3679902" cy="27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3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8828331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Sludge Drying Beds (SDB)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1290520"/>
            <a:ext cx="3706618" cy="279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4" y="1821513"/>
            <a:ext cx="4034790" cy="2266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669" y="4462474"/>
            <a:ext cx="4915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ZA" dirty="0"/>
              <a:t>2 </a:t>
            </a:r>
            <a:r>
              <a:rPr lang="en-ZA" dirty="0" smtClean="0"/>
              <a:t>non </a:t>
            </a:r>
            <a:r>
              <a:rPr lang="en-ZA" dirty="0"/>
              <a:t>planted beds filled with successive gravel and sand </a:t>
            </a:r>
            <a:r>
              <a:rPr lang="en-ZA" dirty="0" smtClean="0"/>
              <a:t>layers</a:t>
            </a:r>
          </a:p>
          <a:p>
            <a:r>
              <a:rPr lang="en-ZA" dirty="0" smtClean="0"/>
              <a:t>1 underdrain pipe at the bottom draining the leachate to the next treatment module</a:t>
            </a:r>
            <a:endParaRPr lang="en-ZA" dirty="0"/>
          </a:p>
          <a:p>
            <a:r>
              <a:rPr lang="en-ZA" dirty="0"/>
              <a:t>Filtration and </a:t>
            </a:r>
            <a:r>
              <a:rPr lang="en-ZA" dirty="0" smtClean="0"/>
              <a:t>dehydration (evaporation)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43"/>
          <a:stretch/>
        </p:blipFill>
        <p:spPr>
          <a:xfrm>
            <a:off x="5583124" y="4336209"/>
            <a:ext cx="3090060" cy="17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9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8828331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Composting Area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6" y="1550077"/>
            <a:ext cx="3079042" cy="2174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25" y="472238"/>
            <a:ext cx="4601759" cy="258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25" y="3200873"/>
            <a:ext cx="4601759" cy="25866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836" y="3756157"/>
            <a:ext cx="3910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Composting </a:t>
            </a: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shed with partly translucent roofing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Mix dry sludge and organic waste to produce </a:t>
            </a: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compost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After 12 weeks of appropriate mixing, turning and watering </a:t>
            </a:r>
          </a:p>
          <a:p>
            <a:r>
              <a:rPr lang="en-ZA" sz="1800" b="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mature and safe compost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14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8828331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Waste Disposal Unit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" y="1760561"/>
            <a:ext cx="2683429" cy="3357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361" y="182306"/>
            <a:ext cx="2448530" cy="2904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607" y="3086837"/>
            <a:ext cx="2668038" cy="3085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8851" y="2044238"/>
            <a:ext cx="29507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>
                <a:solidFill>
                  <a:schemeClr val="tx1"/>
                </a:solidFill>
                <a:latin typeface="+mn-lt"/>
              </a:rPr>
              <a:t>C</a:t>
            </a:r>
            <a:r>
              <a:rPr lang="en-ZA" sz="1800" b="0" smtClean="0">
                <a:solidFill>
                  <a:schemeClr val="tx1"/>
                </a:solidFill>
                <a:latin typeface="+mn-lt"/>
              </a:rPr>
              <a:t>omprises </a:t>
            </a: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of an incinerator, a 4m high chimney, a waste store and a shelter for protection against the 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Solid waste screened in the Receiving Bay is incinerated at a temperature of 600</a:t>
            </a:r>
            <a:r>
              <a:rPr lang="en-ZA" sz="1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°C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4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117" y="871147"/>
            <a:ext cx="863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Decentralised Treatment Facility: </a:t>
            </a:r>
            <a:r>
              <a:rPr lang="en-ZA" sz="2000" b="0" dirty="0" smtClean="0"/>
              <a:t>small scale decentralized plant to treat faecal sludge from dry and wet toilets through mechanical and biological treatment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995" y="5219604"/>
            <a:ext cx="5114490" cy="4740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3200" b="1" dirty="0">
                <a:solidFill>
                  <a:schemeClr val="tx1"/>
                </a:solidFill>
              </a:rPr>
              <a:t>Low Income Area</a:t>
            </a:r>
          </a:p>
        </p:txBody>
      </p:sp>
      <p:sp>
        <p:nvSpPr>
          <p:cNvPr id="7" name="Oval 6"/>
          <p:cNvSpPr/>
          <p:nvPr/>
        </p:nvSpPr>
        <p:spPr>
          <a:xfrm>
            <a:off x="2047344" y="4283932"/>
            <a:ext cx="1752600" cy="76512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 smtClean="0">
                <a:solidFill>
                  <a:schemeClr val="bg1"/>
                </a:solidFill>
              </a:rPr>
              <a:t>Pit </a:t>
            </a:r>
            <a:r>
              <a:rPr lang="en-ZA" b="1" dirty="0">
                <a:solidFill>
                  <a:schemeClr val="bg1"/>
                </a:solidFill>
              </a:rPr>
              <a:t>latrines</a:t>
            </a:r>
          </a:p>
        </p:txBody>
      </p:sp>
      <p:sp>
        <p:nvSpPr>
          <p:cNvPr id="8" name="Oval 7"/>
          <p:cNvSpPr/>
          <p:nvPr/>
        </p:nvSpPr>
        <p:spPr>
          <a:xfrm>
            <a:off x="3988398" y="4299736"/>
            <a:ext cx="1674599" cy="73351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bg1"/>
                </a:solidFill>
              </a:rPr>
              <a:t>Septic </a:t>
            </a:r>
            <a:r>
              <a:rPr lang="en-ZA" b="1" dirty="0" smtClean="0">
                <a:solidFill>
                  <a:schemeClr val="bg1"/>
                </a:solidFill>
              </a:rPr>
              <a:t>tanks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7555" y="4269610"/>
            <a:ext cx="1633847" cy="8047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bg1"/>
                </a:solidFill>
              </a:rPr>
              <a:t>UDDT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960" y="3508053"/>
            <a:ext cx="1284771" cy="30439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 err="1">
                <a:solidFill>
                  <a:schemeClr val="tx1"/>
                </a:solidFill>
              </a:rPr>
              <a:t>Sanigo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4715" y="3508053"/>
            <a:ext cx="1417857" cy="3201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tx1"/>
                </a:solidFill>
              </a:rPr>
              <a:t>Exhauster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3556" y="3518108"/>
            <a:ext cx="1456349" cy="3167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>
                <a:solidFill>
                  <a:schemeClr val="tx1"/>
                </a:solidFill>
              </a:rPr>
              <a:t>Exhauster</a:t>
            </a:r>
          </a:p>
        </p:txBody>
      </p:sp>
      <p:sp>
        <p:nvSpPr>
          <p:cNvPr id="13" name="Oval 12"/>
          <p:cNvSpPr/>
          <p:nvPr/>
        </p:nvSpPr>
        <p:spPr>
          <a:xfrm>
            <a:off x="2090827" y="2243022"/>
            <a:ext cx="1709117" cy="79545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DTF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214" y="3812444"/>
            <a:ext cx="0" cy="4714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35696" y="3798122"/>
            <a:ext cx="0" cy="47148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25697" y="3828249"/>
            <a:ext cx="0" cy="47148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54478" y="2717649"/>
            <a:ext cx="1066800" cy="77787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23643" y="3034978"/>
            <a:ext cx="0" cy="47307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799944" y="2728921"/>
            <a:ext cx="1066800" cy="76660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467204" y="2452424"/>
            <a:ext cx="2377436" cy="2448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dirty="0" smtClean="0"/>
              <a:t>Objective</a:t>
            </a:r>
          </a:p>
          <a:p>
            <a:r>
              <a:rPr lang="en-ZA" b="0" dirty="0" smtClean="0"/>
              <a:t>Treat faecal sludge for safe release of the effluent into the environment</a:t>
            </a:r>
            <a:endParaRPr lang="en-ZA" b="0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56117" y="63819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W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HAT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IS A 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DTF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?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031"/>
            <a:ext cx="9144000" cy="18018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36380" y="1778337"/>
            <a:ext cx="1650380" cy="15611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5393472" y="1778337"/>
            <a:ext cx="2557347" cy="15611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0361" y="98585"/>
            <a:ext cx="8552986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P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URPOSE OF A 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DTF</a:t>
            </a:r>
            <a:endParaRPr lang="en-ZA" sz="3200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235" y="3936124"/>
            <a:ext cx="657922" cy="579863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1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970157" y="4010611"/>
            <a:ext cx="2955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207288"/>
                </a:solidFill>
              </a:rPr>
              <a:t>Treatment</a:t>
            </a:r>
            <a:endParaRPr lang="en-ZA" dirty="0">
              <a:solidFill>
                <a:srgbClr val="20728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406" y="3898843"/>
            <a:ext cx="657922" cy="579863"/>
          </a:xfrm>
          <a:prstGeom prst="ellipse">
            <a:avLst/>
          </a:prstGeom>
          <a:solidFill>
            <a:srgbClr val="86A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2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3717072" y="3973332"/>
            <a:ext cx="2955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86AA6D"/>
                </a:solidFill>
              </a:rPr>
              <a:t>Safe disposal</a:t>
            </a:r>
            <a:endParaRPr lang="en-ZA" dirty="0">
              <a:solidFill>
                <a:srgbClr val="86AA6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235" y="4622203"/>
            <a:ext cx="196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207288"/>
                </a:solidFill>
              </a:rPr>
              <a:t>Mechanical and biological treatment </a:t>
            </a:r>
            <a:endParaRPr lang="en-ZA" sz="1600" dirty="0">
              <a:solidFill>
                <a:srgbClr val="207288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85928" y="3900175"/>
            <a:ext cx="657922" cy="579863"/>
          </a:xfrm>
          <a:prstGeom prst="ellipse">
            <a:avLst/>
          </a:prstGeom>
          <a:solidFill>
            <a:srgbClr val="DB4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3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7175810" y="3973330"/>
            <a:ext cx="2955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DB494C"/>
                </a:solidFill>
              </a:rPr>
              <a:t>Reuse</a:t>
            </a:r>
            <a:endParaRPr lang="en-ZA" dirty="0">
              <a:solidFill>
                <a:srgbClr val="DB494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1981" y="4577342"/>
            <a:ext cx="3100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86AA6D"/>
                </a:solidFill>
              </a:rPr>
              <a:t>Safe release of the treated effluent into the environment (water body). Quality of the effluent compliant with national standards</a:t>
            </a:r>
            <a:endParaRPr lang="en-ZA" sz="1600" dirty="0">
              <a:solidFill>
                <a:srgbClr val="86AA6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716" y="4577341"/>
            <a:ext cx="2574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DB494C"/>
                </a:solidFill>
              </a:rPr>
              <a:t>Recycling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DB494C"/>
                </a:solidFill>
              </a:rPr>
              <a:t>the dry sludge into fertiliser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rgbClr val="DB494C"/>
                </a:solidFill>
              </a:rPr>
              <a:t>The treated effluent as water for irrigation </a:t>
            </a:r>
            <a:endParaRPr lang="en-ZA" sz="1600" dirty="0">
              <a:solidFill>
                <a:srgbClr val="DB49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20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  <p:bldP spid="11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595" y="1037063"/>
            <a:ext cx="3824868" cy="46723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ounded Rectangle 5"/>
          <p:cNvSpPr/>
          <p:nvPr/>
        </p:nvSpPr>
        <p:spPr>
          <a:xfrm>
            <a:off x="5025481" y="1037063"/>
            <a:ext cx="3702205" cy="46723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1520777" y="1368321"/>
            <a:ext cx="210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TREATED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920" y="1377983"/>
            <a:ext cx="255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tx1"/>
                </a:solidFill>
              </a:rPr>
              <a:t>NOT TREATED</a:t>
            </a:r>
            <a:endParaRPr lang="en-ZA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921" y="2080266"/>
            <a:ext cx="33342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</a:rPr>
              <a:t>Faecal sludge (</a:t>
            </a:r>
            <a:r>
              <a:rPr lang="en-ZA" sz="1800" dirty="0" err="1" smtClean="0">
                <a:solidFill>
                  <a:schemeClr val="tx1"/>
                </a:solidFill>
              </a:rPr>
              <a:t>septage</a:t>
            </a:r>
            <a:r>
              <a:rPr lang="en-ZA" sz="1800" dirty="0" smtClean="0">
                <a:solidFill>
                  <a:schemeClr val="tx1"/>
                </a:solidFill>
              </a:rPr>
              <a:t>) </a:t>
            </a:r>
            <a:r>
              <a:rPr lang="en-ZA" sz="1800" b="0" dirty="0" smtClean="0">
                <a:solidFill>
                  <a:schemeClr val="tx1"/>
                </a:solidFill>
              </a:rPr>
              <a:t>emptied and transported by exhauster trucks from septic tanks or latrines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</a:rPr>
              <a:t>(partly) dried faecal matter</a:t>
            </a:r>
            <a:r>
              <a:rPr lang="en-ZA" sz="1800" b="0" dirty="0" smtClean="0">
                <a:solidFill>
                  <a:schemeClr val="tx1"/>
                </a:solidFill>
              </a:rPr>
              <a:t> from UDDTs emptied and transported by </a:t>
            </a:r>
            <a:r>
              <a:rPr lang="en-ZA" sz="1800" b="0" dirty="0" err="1" smtClean="0">
                <a:solidFill>
                  <a:schemeClr val="tx1"/>
                </a:solidFill>
              </a:rPr>
              <a:t>Sanigo</a:t>
            </a:r>
            <a:endParaRPr lang="en-ZA" sz="1800" b="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</a:rPr>
              <a:t>Waste water</a:t>
            </a:r>
            <a:r>
              <a:rPr lang="en-ZA" sz="1800" b="0" dirty="0" smtClean="0">
                <a:solidFill>
                  <a:schemeClr val="tx1"/>
                </a:solidFill>
              </a:rPr>
              <a:t> generated in flush toilets and conveyed through a sewer network</a:t>
            </a:r>
            <a:endParaRPr lang="en-ZA" sz="1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9477" y="2275505"/>
            <a:ext cx="33342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</a:rPr>
              <a:t>Grey water </a:t>
            </a:r>
            <a:r>
              <a:rPr lang="en-ZA" sz="1800" b="0" dirty="0" smtClean="0">
                <a:solidFill>
                  <a:schemeClr val="tx1"/>
                </a:solidFill>
              </a:rPr>
              <a:t>(from laundry, shower, kitchen) due to low organic loads that would negatively affect the treatment performance of the DTF and saturate the capacity of the DTF too quickly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ZA" sz="1800" dirty="0" smtClean="0">
                <a:solidFill>
                  <a:schemeClr val="tx1"/>
                </a:solidFill>
              </a:rPr>
              <a:t>Storm water </a:t>
            </a:r>
            <a:r>
              <a:rPr lang="en-ZA" sz="1800" b="0" dirty="0" smtClean="0">
                <a:solidFill>
                  <a:schemeClr val="tx1"/>
                </a:solidFill>
              </a:rPr>
              <a:t>for the same reason as grey water</a:t>
            </a:r>
            <a:endParaRPr lang="en-ZA" sz="1800" b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1" y="1244021"/>
            <a:ext cx="698813" cy="698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84" y="1282989"/>
            <a:ext cx="650240" cy="65024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39654" y="59281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W</a:t>
            </a:r>
            <a:r>
              <a:rPr lang="en-ZA" sz="32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HAT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</a:t>
            </a:r>
            <a:r>
              <a:rPr lang="en-ZA" sz="32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CAN BE TREATED OR NOT</a:t>
            </a:r>
            <a:r>
              <a:rPr lang="en-ZA" sz="44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?</a:t>
            </a:r>
            <a:endParaRPr lang="en-ZA" sz="2000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40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431"/>
            <a:ext cx="9144000" cy="45659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2843" y="1824986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1</a:t>
            </a:r>
            <a:endParaRPr lang="en-ZA" dirty="0"/>
          </a:p>
        </p:txBody>
      </p:sp>
      <p:cxnSp>
        <p:nvCxnSpPr>
          <p:cNvPr id="8" name="Straight Arrow Connector 7"/>
          <p:cNvCxnSpPr>
            <a:stCxn id="6" idx="5"/>
          </p:cNvCxnSpPr>
          <p:nvPr/>
        </p:nvCxnSpPr>
        <p:spPr>
          <a:xfrm>
            <a:off x="601160" y="2234267"/>
            <a:ext cx="809469" cy="821167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4648" y="1672968"/>
            <a:ext cx="215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chemeClr val="tx1"/>
                </a:solidFill>
              </a:rPr>
              <a:t>Receiving Bay / Balancing Tank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50884" y="3702994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2</a:t>
            </a:r>
            <a:endParaRPr lang="en-ZA" dirty="0"/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 flipV="1">
            <a:off x="1552689" y="3702994"/>
            <a:ext cx="1099790" cy="239751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340" y="3780502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Settler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303" y="4474763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3</a:t>
            </a:r>
            <a:endParaRPr lang="en-ZA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49525" y="3979421"/>
            <a:ext cx="953544" cy="623615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3745" y="4632863"/>
            <a:ext cx="20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Anaerobic Baffled Reactor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81244" y="5279194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4</a:t>
            </a:r>
            <a:endParaRPr lang="en-ZA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54882" y="4291228"/>
            <a:ext cx="680848" cy="1026774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773" y="5461756"/>
            <a:ext cx="271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Vertical Flow Constructed Wetland</a:t>
            </a:r>
            <a:endParaRPr lang="en-ZA" sz="1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9" idx="5"/>
          </p:cNvCxnSpPr>
          <p:nvPr/>
        </p:nvCxnSpPr>
        <p:spPr>
          <a:xfrm>
            <a:off x="3207756" y="1596019"/>
            <a:ext cx="1364244" cy="1098874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779439" y="1186738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5</a:t>
            </a:r>
            <a:endParaRPr lang="en-ZA" dirty="0"/>
          </a:p>
        </p:txBody>
      </p:sp>
      <p:sp>
        <p:nvSpPr>
          <p:cNvPr id="34" name="TextBox 33"/>
          <p:cNvSpPr txBox="1"/>
          <p:nvPr/>
        </p:nvSpPr>
        <p:spPr>
          <a:xfrm>
            <a:off x="3390739" y="912843"/>
            <a:ext cx="1241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Sludge Drying Beds</a:t>
            </a:r>
            <a:endParaRPr lang="en-ZA" sz="1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32319" y="912843"/>
            <a:ext cx="182983" cy="683176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345375" y="445466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6</a:t>
            </a:r>
            <a:endParaRPr lang="en-ZA" dirty="0"/>
          </a:p>
        </p:txBody>
      </p:sp>
      <p:sp>
        <p:nvSpPr>
          <p:cNvPr id="44" name="TextBox 43"/>
          <p:cNvSpPr txBox="1"/>
          <p:nvPr/>
        </p:nvSpPr>
        <p:spPr>
          <a:xfrm>
            <a:off x="4841398" y="371721"/>
            <a:ext cx="124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Operator Store</a:t>
            </a:r>
            <a:endParaRPr lang="en-ZA" sz="1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70630" y="1502268"/>
            <a:ext cx="182983" cy="683176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783686" y="1034891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7</a:t>
            </a:r>
            <a:endParaRPr lang="en-ZA" dirty="0"/>
          </a:p>
        </p:txBody>
      </p:sp>
      <p:sp>
        <p:nvSpPr>
          <p:cNvPr id="47" name="TextBox 46"/>
          <p:cNvSpPr txBox="1"/>
          <p:nvPr/>
        </p:nvSpPr>
        <p:spPr>
          <a:xfrm>
            <a:off x="6292057" y="959404"/>
            <a:ext cx="155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Composting Area</a:t>
            </a:r>
            <a:endParaRPr lang="en-ZA" sz="1800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627434" y="2257743"/>
            <a:ext cx="851727" cy="273584"/>
          </a:xfrm>
          <a:prstGeom prst="straightConnector1">
            <a:avLst/>
          </a:prstGeom>
          <a:ln w="57150">
            <a:solidFill>
              <a:srgbClr val="207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07232" y="1945693"/>
            <a:ext cx="501805" cy="479502"/>
          </a:xfrm>
          <a:prstGeom prst="ellipse">
            <a:avLst/>
          </a:prstGeom>
          <a:solidFill>
            <a:srgbClr val="207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8</a:t>
            </a:r>
            <a:endParaRPr lang="en-ZA" dirty="0"/>
          </a:p>
        </p:txBody>
      </p:sp>
      <p:sp>
        <p:nvSpPr>
          <p:cNvPr id="52" name="TextBox 51"/>
          <p:cNvSpPr txBox="1"/>
          <p:nvPr/>
        </p:nvSpPr>
        <p:spPr>
          <a:xfrm>
            <a:off x="7768609" y="1576361"/>
            <a:ext cx="155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dirty="0" smtClean="0">
                <a:solidFill>
                  <a:schemeClr val="tx1"/>
                </a:solidFill>
              </a:rPr>
              <a:t>Incinerator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104185" y="-16300"/>
            <a:ext cx="4032112" cy="7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DTF M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ODULES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6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6" grpId="0"/>
      <p:bldP spid="17" grpId="0" animBg="1"/>
      <p:bldP spid="21" grpId="0"/>
      <p:bldP spid="24" grpId="0" animBg="1"/>
      <p:bldP spid="27" grpId="0"/>
      <p:bldP spid="29" grpId="0" animBg="1"/>
      <p:bldP spid="34" grpId="0"/>
      <p:bldP spid="40" grpId="0" animBg="1"/>
      <p:bldP spid="44" grpId="0"/>
      <p:bldP spid="46" grpId="0" animBg="1"/>
      <p:bldP spid="47" grpId="0"/>
      <p:bldP spid="49" grpId="0" animBg="1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onceptdraw.com/a2324c3/p10/preview/640/pict--electric-ecology-pictograms---vector-stencils-library.png--diagram-flowchart-exa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15" y="4695688"/>
            <a:ext cx="1904453" cy="139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5" y="1991982"/>
            <a:ext cx="6399424" cy="31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conceptdraw.com/a2996c3/p19/preview/640/pict--chemical-flask-education-pictograms---vector-stencils-library.png--diagram-flowchart-ex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98" y="740211"/>
            <a:ext cx="1882202" cy="11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2991" y="1502682"/>
            <a:ext cx="3759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ZA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ZA" sz="1600" b="0" dirty="0" smtClean="0">
                <a:solidFill>
                  <a:schemeClr val="tx1"/>
                </a:solidFill>
              </a:rPr>
              <a:t>Mechanical and biological treatment</a:t>
            </a:r>
            <a:endParaRPr lang="en-ZA" sz="1600" b="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7424" y="1118723"/>
            <a:ext cx="2710345" cy="38395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NO CHEMICALS </a:t>
            </a:r>
            <a:r>
              <a:rPr lang="en-ZA" sz="2400" b="1" dirty="0" smtClean="0"/>
              <a:t>!!</a:t>
            </a:r>
            <a:endParaRPr lang="en-ZA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652691" y="5320498"/>
            <a:ext cx="2710345" cy="38395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NO </a:t>
            </a:r>
            <a:r>
              <a:rPr lang="en-ZA" sz="2400" b="1" dirty="0" smtClean="0"/>
              <a:t>ELECTRICITY !!</a:t>
            </a:r>
            <a:endParaRPr lang="en-Z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4740" y="5704457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DTF r</a:t>
            </a:r>
            <a:r>
              <a:rPr lang="en-ZA" sz="1600" b="0" dirty="0" smtClean="0">
                <a:solidFill>
                  <a:schemeClr val="tx1"/>
                </a:solidFill>
              </a:rPr>
              <a:t>uns by gravity</a:t>
            </a:r>
            <a:endParaRPr lang="en-ZA" sz="1600" b="0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4124" y="58575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DTF T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REATEMENT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3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2" y="2011096"/>
            <a:ext cx="2686632" cy="18510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Operator Store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669" y="4312760"/>
            <a:ext cx="33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Operator’s </a:t>
            </a:r>
            <a:r>
              <a:rPr lang="en-ZA" sz="1800" b="0" dirty="0" smtClean="0">
                <a:solidFill>
                  <a:schemeClr val="tx1"/>
                </a:solidFill>
                <a:latin typeface="+mn-lt"/>
              </a:rPr>
              <a:t>office (equipped with toilet, sink and shower)</a:t>
            </a:r>
            <a:endParaRPr lang="en-ZA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Entrance registration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Storage room for equipment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8298" r="12777" b="14042"/>
          <a:stretch/>
        </p:blipFill>
        <p:spPr>
          <a:xfrm>
            <a:off x="3914077" y="845319"/>
            <a:ext cx="2263698" cy="1728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7959"/>
          <a:stretch/>
        </p:blipFill>
        <p:spPr>
          <a:xfrm>
            <a:off x="6399486" y="2790151"/>
            <a:ext cx="2601863" cy="1762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r="10882"/>
          <a:stretch/>
        </p:blipFill>
        <p:spPr>
          <a:xfrm>
            <a:off x="6414266" y="845792"/>
            <a:ext cx="2587083" cy="1727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14702"/>
          <a:stretch/>
        </p:blipFill>
        <p:spPr>
          <a:xfrm>
            <a:off x="3923917" y="2766688"/>
            <a:ext cx="2253857" cy="2377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14486"/>
          <a:stretch/>
        </p:blipFill>
        <p:spPr>
          <a:xfrm>
            <a:off x="6399486" y="4769344"/>
            <a:ext cx="1485427" cy="1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Receiving Bay / Balancing Tank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59" y="0"/>
            <a:ext cx="1705148" cy="2487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59" y="2314824"/>
            <a:ext cx="1705148" cy="2202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4" y="1884845"/>
            <a:ext cx="2877358" cy="1617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9" y="3760615"/>
            <a:ext cx="2882584" cy="1620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38" y="1884845"/>
            <a:ext cx="3510470" cy="263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2404" y="4802285"/>
            <a:ext cx="400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Screening of the coarse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Storage of the effluent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Flow control to provide constant inflow to the DTF</a:t>
            </a:r>
          </a:p>
        </p:txBody>
      </p:sp>
    </p:spTree>
    <p:extLst>
      <p:ext uri="{BB962C8B-B14F-4D97-AF65-F5344CB8AC3E}">
        <p14:creationId xmlns:p14="http://schemas.microsoft.com/office/powerpoint/2010/main" val="1718782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15670" y="182306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I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N</a:t>
            </a:r>
            <a:r>
              <a:rPr lang="en-ZA" sz="48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 D</a:t>
            </a:r>
            <a:r>
              <a:rPr lang="en-ZA" sz="3600" kern="0" dirty="0" smtClean="0">
                <a:solidFill>
                  <a:schemeClr val="accent1"/>
                </a:solidFill>
                <a:latin typeface="GillSans" panose="020B0602020204020204" pitchFamily="34" charset="0"/>
              </a:rPr>
              <a:t>ETAILS</a:t>
            </a:r>
            <a:endParaRPr lang="en-ZA" kern="0" dirty="0">
              <a:solidFill>
                <a:schemeClr val="accent1"/>
              </a:solidFill>
              <a:latin typeface="GillSans" panose="020B06020202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5669" y="904359"/>
            <a:ext cx="7995617" cy="144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ZA" sz="3200" kern="0" dirty="0" smtClean="0">
                <a:solidFill>
                  <a:schemeClr val="bg2">
                    <a:lumMod val="50000"/>
                  </a:schemeClr>
                </a:solidFill>
                <a:latin typeface="GillSans" panose="020B0602020204020204" pitchFamily="34" charset="0"/>
              </a:rPr>
              <a:t>Settler</a:t>
            </a:r>
            <a:endParaRPr lang="en-ZA" sz="1400" kern="0" dirty="0">
              <a:solidFill>
                <a:schemeClr val="bg2">
                  <a:lumMod val="50000"/>
                </a:schemeClr>
              </a:solidFill>
              <a:latin typeface="GillSans" panose="020B0602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8" y="1626413"/>
            <a:ext cx="3944098" cy="2639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79" y="4450513"/>
            <a:ext cx="383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2 consecutive chambers separated with a baffle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Sedimentation of settable solid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1"/>
                </a:solidFill>
                <a:latin typeface="+mn-lt"/>
              </a:rPr>
              <a:t>Flotation of fat and 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15" y="449350"/>
            <a:ext cx="4239627" cy="2383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2" b="32318"/>
          <a:stretch/>
        </p:blipFill>
        <p:spPr>
          <a:xfrm>
            <a:off x="4687299" y="3137694"/>
            <a:ext cx="4216743" cy="26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6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5515</TotalTime>
  <Words>514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Antique Olive Compact</vt:lpstr>
      <vt:lpstr>Arial</vt:lpstr>
      <vt:lpstr>Arial Narrow</vt:lpstr>
      <vt:lpstr>Calibri</vt:lpstr>
      <vt:lpstr>Calibri Light</vt:lpstr>
      <vt:lpstr>GillSans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Bernard Njenga</cp:lastModifiedBy>
  <cp:revision>344</cp:revision>
  <cp:lastPrinted>2017-02-06T05:51:07Z</cp:lastPrinted>
  <dcterms:created xsi:type="dcterms:W3CDTF">2013-09-05T11:54:56Z</dcterms:created>
  <dcterms:modified xsi:type="dcterms:W3CDTF">2017-08-19T01:57:10Z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2099764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